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84" r:id="rId3"/>
    <p:sldId id="296" r:id="rId4"/>
    <p:sldId id="379" r:id="rId5"/>
    <p:sldId id="380" r:id="rId6"/>
    <p:sldId id="349" r:id="rId7"/>
    <p:sldId id="356" r:id="rId8"/>
    <p:sldId id="382" r:id="rId9"/>
    <p:sldId id="346" r:id="rId10"/>
    <p:sldId id="350" r:id="rId11"/>
    <p:sldId id="381" r:id="rId12"/>
    <p:sldId id="372" r:id="rId13"/>
    <p:sldId id="352" r:id="rId14"/>
    <p:sldId id="353" r:id="rId15"/>
    <p:sldId id="357" r:id="rId16"/>
    <p:sldId id="383" r:id="rId17"/>
    <p:sldId id="355" r:id="rId18"/>
    <p:sldId id="384" r:id="rId19"/>
    <p:sldId id="376" r:id="rId20"/>
    <p:sldId id="377" r:id="rId21"/>
    <p:sldId id="361" r:id="rId22"/>
    <p:sldId id="378" r:id="rId23"/>
    <p:sldId id="385" r:id="rId24"/>
    <p:sldId id="386" r:id="rId25"/>
    <p:sldId id="387" r:id="rId26"/>
    <p:sldId id="388" r:id="rId27"/>
    <p:sldId id="389" r:id="rId28"/>
    <p:sldId id="390" r:id="rId29"/>
    <p:sldId id="391" r:id="rId30"/>
    <p:sldId id="316" r:id="rId31"/>
  </p:sldIdLst>
  <p:sldSz cx="9144000" cy="6858000" type="screen4x3"/>
  <p:notesSz cx="9874250" cy="6724650"/>
  <p:embeddedFontLst>
    <p:embeddedFont>
      <p:font typeface="ＭＳ Ｐゴシック" pitchFamily="34" charset="-128"/>
      <p:regular r:id="rId34"/>
    </p:embeddedFont>
    <p:embeddedFont>
      <p:font typeface="Arial Narrow" pitchFamily="34" charset="0"/>
      <p:regular r:id="rId35"/>
      <p:bold r:id="rId36"/>
      <p:italic r:id="rId37"/>
      <p:boldItalic r:id="rId38"/>
    </p:embeddedFont>
    <p:embeddedFont>
      <p:font typeface="Calibri" pitchFamily="34" charset="0"/>
      <p:regular r:id="rId39"/>
      <p:bold r:id="rId40"/>
      <p:italic r:id="rId41"/>
      <p:boldItalic r:id="rId42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618F"/>
    <a:srgbClr val="81ADD5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0" y="-6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4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font" Target="fonts/font5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8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D5C05A70-CD84-4B6E-AC9A-E03D9D2ED5DF}" type="datetimeFigureOut">
              <a:rPr lang="en-US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EA4F7D2F-79B7-4B79-AEB1-8272162E8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12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6602032B-42C4-441F-827D-D67A45888A1F}" type="datetimeFigureOut">
              <a:rPr lang="en-US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55963" y="504825"/>
            <a:ext cx="3362325" cy="25209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194050"/>
            <a:ext cx="7899400" cy="302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6CBC07A6-34FA-45B9-9CA7-FC7DA37400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5031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636C8978-6FE8-4800-906A-774309E4A800}" type="slidenum">
              <a:rPr lang="en-US" smtClean="0"/>
              <a:pPr algn="l"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6B975815-05F8-4F1F-B469-E08360869F7D}" type="slidenum">
              <a:rPr lang="en-US" smtClean="0"/>
              <a:pPr algn="l"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AutoNum type="arabicPeriod"/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572E9A70-FF44-4BB3-9E2B-C7E037947719}" type="slidenum">
              <a:rPr lang="en-US" smtClean="0"/>
              <a:pPr algn="l"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EFBD294E-5746-4BCE-B243-52C4C5BA71A4}" type="slidenum">
              <a:rPr lang="en-US" smtClean="0"/>
              <a:pPr algn="l"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563FE499-6913-485A-BD51-1FE7DB757889}" type="slidenum">
              <a:rPr lang="en-US" smtClean="0"/>
              <a:pPr algn="l"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996A725D-1D86-47EC-A754-35232E76DC3E}" type="slidenum">
              <a:rPr lang="en-US" smtClean="0"/>
              <a:pPr algn="l"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AutoNum type="arabicPeriod"/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2616E30D-0BD8-44F9-94F2-3B0618C60B91}" type="slidenum">
              <a:rPr lang="en-US" smtClean="0"/>
              <a:pPr algn="l"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186874BF-CC90-4385-A2D1-293A71E19E19}" type="slidenum">
              <a:rPr lang="en-US" smtClean="0"/>
              <a:pPr algn="l"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8D9C9D92-5614-419B-97AA-CDA1021B0CD2}" type="slidenum">
              <a:rPr lang="en-US" smtClean="0"/>
              <a:pPr algn="l"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0929A896-00A9-4527-A0C9-0FE63F2F1FEC}" type="slidenum">
              <a:rPr lang="en-US" smtClean="0"/>
              <a:pPr algn="l"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07CA4D54-A821-4F9C-902C-ADDE23834D41}" type="slidenum">
              <a:rPr lang="en-US" smtClean="0"/>
              <a:pPr algn="l"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20155C5C-7F1B-41C4-BBEF-7C2710DA191E}" type="slidenum">
              <a:rPr lang="en-US" smtClean="0"/>
              <a:pPr algn="l"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AutoNum type="arabicPeriod"/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EE92F44D-DCDD-4EF3-97A2-4F3F182AF67F}" type="slidenum">
              <a:rPr lang="en-US" smtClean="0"/>
              <a:pPr algn="l"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CBE06360-6A04-4101-8ECC-75DA3811F180}" type="slidenum">
              <a:rPr lang="en-US" smtClean="0"/>
              <a:pPr algn="l"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44CFDA57-0147-4964-9C13-1068C0CFACA1}" type="slidenum">
              <a:rPr lang="en-US" smtClean="0"/>
              <a:pPr algn="l"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BA5ED882-6349-417E-97D7-26190677418F}" type="slidenum">
              <a:rPr lang="en-US" smtClean="0"/>
              <a:pPr algn="l"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AutoNum type="arabicPeriod"/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7C10E21B-07A6-4A08-9DE5-A876885F14A7}" type="slidenum">
              <a:rPr lang="en-US" smtClean="0"/>
              <a:pPr algn="l"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22FE47BD-3384-406A-A642-2B4E39D5F95F}" type="slidenum">
              <a:rPr lang="en-US" smtClean="0"/>
              <a:pPr algn="l"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AB56EEEB-2D46-4B43-A404-486E7EA5AB41}" type="slidenum">
              <a:rPr lang="en-US" smtClean="0"/>
              <a:pPr algn="l"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49A8A9E9-7263-4503-9BFF-554715A02F4D}" type="slidenum">
              <a:rPr lang="en-US" smtClean="0"/>
              <a:pPr algn="l"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28636CFD-89C4-4895-837E-5C97F7D5ADA8}" type="slidenum">
              <a:rPr lang="en-US" smtClean="0"/>
              <a:pPr algn="l"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7CFB9C66-A647-44E0-8C05-F0AA1C88FF6F}" type="slidenum">
              <a:rPr lang="en-US" smtClean="0"/>
              <a:pPr algn="l"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0C9C978B-8DBC-4700-B500-ED8687865D50}" type="slidenum">
              <a:rPr lang="en-US" smtClean="0"/>
              <a:pPr algn="l"/>
              <a:t>12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B7D45-B837-4BE2-BA84-512051F40C60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E9C8D-39EF-44C4-9AFE-55E4B2A08D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409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125AF-3DF6-44D7-B5F2-953957EF8909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DCB1D-8A92-46D7-9D62-E1FA1879CC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444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31AFC-B28D-4A4B-8C64-F9213196A8F4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02C27-2614-422A-9F01-6CBCEA6120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801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4777E-BBED-4C23-9764-3C37DA46E311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494AE-2158-40D5-8192-E424875071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65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1596C-C0FE-4A1F-8DD9-DECF8C8A98BF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37CBA-A6EE-44CC-A537-B6520A7DAF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398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39212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AE06B-CB2B-4B42-8871-A0D4A9819B8F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1903A-21B4-4B03-8107-9551577E20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662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20486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852936"/>
            <a:ext cx="4040188" cy="32703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220486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008" y="2852936"/>
            <a:ext cx="4041775" cy="33123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81AD1-F4D5-46EE-B1BC-DEE13330CF9D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D0ADB-99C4-4D23-9C41-0118D52337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462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18FA5-7D3B-4474-997A-64F5882F626C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46B7E-07BD-4ABF-91D8-5BE10E38A5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407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1815A-890A-4332-82AF-AF788D5508E9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4CF2E-9CD4-4EAD-B51C-BE971613EB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90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3888" y="1052736"/>
            <a:ext cx="5111750" cy="51001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4" y="2420888"/>
            <a:ext cx="3008313" cy="37220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B45FF-D5F2-4144-AF66-A3366BF40A80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1595C-F526-41AC-BFCC-708B26D3F7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861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7483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FAA13-B7B3-4898-972A-30219AB15249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72D97-6D39-47B8-9CE8-4F48DF578F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47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8313" y="10525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8313" y="2276475"/>
            <a:ext cx="8229600" cy="391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F0EF6123-74E8-4157-84BD-16EE5F793056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9BB62D91-07B1-4CAD-B32E-21588E6FB0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032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en-GB" b="1" dirty="0" err="1" smtClean="0">
                <a:solidFill>
                  <a:schemeClr val="bg1"/>
                </a:solidFill>
                <a:latin typeface="Arial Narrow" charset="0"/>
              </a:rPr>
              <a:t>iPROCEEDS</a:t>
            </a:r>
            <a:r>
              <a:rPr lang="en-GB" b="1" dirty="0" smtClean="0">
                <a:solidFill>
                  <a:schemeClr val="bg1"/>
                </a:solidFill>
                <a:latin typeface="Arial Narrow" charset="0"/>
              </a:rPr>
              <a:t> </a:t>
            </a:r>
          </a:p>
          <a:p>
            <a:pPr>
              <a:defRPr/>
            </a:pPr>
            <a:r>
              <a:rPr lang="en-GB" sz="1400" b="1" dirty="0" smtClean="0">
                <a:solidFill>
                  <a:schemeClr val="bg1"/>
                </a:solidFill>
              </a:rPr>
              <a:t>Project on targeting crime proceeds on the Internet in South-eastern Europe and Turkey</a:t>
            </a:r>
            <a:endParaRPr lang="en-US" sz="1400" dirty="0" smtClean="0">
              <a:solidFill>
                <a:schemeClr val="bg1"/>
              </a:solidFill>
            </a:endParaRPr>
          </a:p>
          <a:p>
            <a:pPr>
              <a:defRPr/>
            </a:pPr>
            <a:endParaRPr lang="en-GB" sz="1600" b="1" dirty="0" smtClean="0">
              <a:solidFill>
                <a:schemeClr val="bg1"/>
              </a:solidFill>
              <a:latin typeface="Arial Narrow" charset="0"/>
            </a:endParaRPr>
          </a:p>
        </p:txBody>
      </p:sp>
      <p:pic>
        <p:nvPicPr>
          <p:cNvPr id="1034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mk">
              <a:latin typeface="Calibri" charset="0"/>
              <a:ea typeface="ＭＳ Ｐゴシック" charset="0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mk"/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4249216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3200" b="1" dirty="0" err="1">
                <a:solidFill>
                  <a:schemeClr val="bg1"/>
                </a:solidFill>
                <a:latin typeface="Arial Narrow" pitchFamily="34" charset="0"/>
              </a:rPr>
              <a:t>iPROCEEDS</a:t>
            </a:r>
            <a:r>
              <a:rPr lang="en-US" sz="3200" dirty="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  <a:p>
            <a:pPr eaLnBrk="1" hangingPunct="1"/>
            <a:r>
              <a:rPr lang="en-US" sz="1400" b="1" dirty="0" err="1">
                <a:solidFill>
                  <a:schemeClr val="bg1"/>
                </a:solidFill>
              </a:rPr>
              <a:t>Проект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за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таргетирање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на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криминалните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приноси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од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интернет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во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Југоисточна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Европа</a:t>
            </a:r>
            <a:r>
              <a:rPr lang="en-US" sz="1400" b="1" dirty="0">
                <a:solidFill>
                  <a:schemeClr val="bg1"/>
                </a:solidFill>
              </a:rPr>
              <a:t> и </a:t>
            </a:r>
            <a:r>
              <a:rPr lang="en-US" sz="1400" b="1" dirty="0" err="1">
                <a:solidFill>
                  <a:schemeClr val="bg1"/>
                </a:solidFill>
              </a:rPr>
              <a:t>во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Турција</a:t>
            </a:r>
            <a:endParaRPr 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813550"/>
            <a:ext cx="9180513" cy="58738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mk"/>
          </a:p>
        </p:txBody>
      </p:sp>
      <p:sp>
        <p:nvSpPr>
          <p:cNvPr id="16" name="Rectangle 15"/>
          <p:cNvSpPr/>
          <p:nvPr/>
        </p:nvSpPr>
        <p:spPr>
          <a:xfrm>
            <a:off x="-36513" y="6669088"/>
            <a:ext cx="9180513" cy="239712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mk"/>
          </a:p>
        </p:txBody>
      </p:sp>
      <p:pic>
        <p:nvPicPr>
          <p:cNvPr id="2056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Типологии за текот на парите што се стекнати од кривично дело преку интернет</a:t>
            </a:r>
          </a:p>
        </p:txBody>
      </p:sp>
      <p:sp>
        <p:nvSpPr>
          <p:cNvPr id="2058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898989"/>
                </a:solidFill>
              </a:rPr>
              <a:t>Сесија 1.4.2/Трети час</a:t>
            </a:r>
            <a:endParaRPr lang="en-US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Параван-компании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Веќе</a:t>
            </a:r>
            <a:r>
              <a:rPr lang="en-US" sz="2800" dirty="0" smtClean="0"/>
              <a:t> е </a:t>
            </a:r>
            <a:r>
              <a:rPr lang="en-US" sz="2800" dirty="0" err="1" smtClean="0"/>
              <a:t>разбрано</a:t>
            </a:r>
            <a:r>
              <a:rPr lang="en-US" sz="2800" dirty="0" smtClean="0"/>
              <a:t> </a:t>
            </a:r>
            <a:r>
              <a:rPr lang="en-US" sz="2800" dirty="0" err="1" smtClean="0"/>
              <a:t>дека</a:t>
            </a:r>
            <a:r>
              <a:rPr lang="en-US" sz="2800" dirty="0" smtClean="0"/>
              <a:t> </a:t>
            </a:r>
            <a:r>
              <a:rPr lang="en-US" sz="2800" dirty="0" err="1" smtClean="0"/>
              <a:t>параван-компаниите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техника</a:t>
            </a:r>
            <a:r>
              <a:rPr lang="en-US" sz="2800" dirty="0" smtClean="0"/>
              <a:t> </a:t>
            </a:r>
            <a:r>
              <a:rPr lang="en-US" sz="2800" dirty="0" err="1" smtClean="0"/>
              <a:t>за</a:t>
            </a:r>
            <a:r>
              <a:rPr lang="en-US" sz="2800" dirty="0" smtClean="0"/>
              <a:t> </a:t>
            </a:r>
            <a:r>
              <a:rPr lang="en-US" sz="2800" dirty="0" err="1" smtClean="0"/>
              <a:t>перење</a:t>
            </a:r>
            <a:r>
              <a:rPr lang="en-US" sz="2800" dirty="0" smtClean="0"/>
              <a:t> </a:t>
            </a:r>
            <a:r>
              <a:rPr lang="en-US" sz="2800" dirty="0" err="1" smtClean="0"/>
              <a:t>пари</a:t>
            </a:r>
            <a:r>
              <a:rPr lang="en-US" sz="2800" dirty="0" smtClean="0"/>
              <a:t>. </a:t>
            </a:r>
            <a:endParaRPr lang="en-US" sz="2800" dirty="0" smtClean="0"/>
          </a:p>
          <a:p>
            <a:r>
              <a:rPr lang="en-US" sz="2800" dirty="0" err="1" smtClean="0"/>
              <a:t>Оваа</a:t>
            </a:r>
            <a:r>
              <a:rPr lang="en-US" sz="2800" dirty="0" smtClean="0"/>
              <a:t> </a:t>
            </a:r>
            <a:r>
              <a:rPr lang="en-US" sz="2800" dirty="0" err="1" smtClean="0"/>
              <a:t>техника</a:t>
            </a:r>
            <a:r>
              <a:rPr lang="en-US" sz="2800" dirty="0" smtClean="0"/>
              <a:t> </a:t>
            </a:r>
            <a:r>
              <a:rPr lang="en-US" sz="2800" dirty="0" err="1" smtClean="0"/>
              <a:t>за</a:t>
            </a:r>
            <a:r>
              <a:rPr lang="en-US" sz="2800" dirty="0" smtClean="0"/>
              <a:t> </a:t>
            </a:r>
            <a:r>
              <a:rPr lang="en-US" sz="2800" dirty="0" err="1" smtClean="0"/>
              <a:t>перење</a:t>
            </a:r>
            <a:r>
              <a:rPr lang="en-US" sz="2800" dirty="0" smtClean="0"/>
              <a:t> </a:t>
            </a:r>
            <a:r>
              <a:rPr lang="en-US" sz="2800" dirty="0" err="1" smtClean="0"/>
              <a:t>пари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користи</a:t>
            </a:r>
            <a:r>
              <a:rPr lang="en-US" sz="2800" dirty="0" smtClean="0"/>
              <a:t> </a:t>
            </a:r>
            <a:r>
              <a:rPr lang="en-US" sz="2800" dirty="0" err="1" smtClean="0"/>
              <a:t>во</a:t>
            </a:r>
            <a:r>
              <a:rPr lang="en-US" sz="2800" dirty="0" smtClean="0"/>
              <a:t> </a:t>
            </a:r>
            <a:r>
              <a:rPr lang="en-US" sz="2800" dirty="0" err="1" smtClean="0"/>
              <a:t>светот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интернетот</a:t>
            </a:r>
            <a:r>
              <a:rPr lang="en-US" sz="2800" dirty="0" smtClean="0"/>
              <a:t> </a:t>
            </a:r>
            <a:r>
              <a:rPr lang="en-US" sz="2800" dirty="0" err="1" smtClean="0"/>
              <a:t>првенствено</a:t>
            </a:r>
            <a:r>
              <a:rPr lang="en-US" sz="2800" dirty="0" smtClean="0"/>
              <a:t> </a:t>
            </a:r>
            <a:r>
              <a:rPr lang="en-US" sz="2800" dirty="0" err="1" smtClean="0"/>
              <a:t>во</a:t>
            </a:r>
            <a:r>
              <a:rPr lang="en-US" sz="2800" dirty="0" smtClean="0"/>
              <a:t> </a:t>
            </a:r>
            <a:r>
              <a:rPr lang="en-US" sz="2800" dirty="0" err="1" smtClean="0"/>
              <a:t>обид</a:t>
            </a:r>
            <a:r>
              <a:rPr lang="en-US" sz="2800" dirty="0" smtClean="0"/>
              <a:t> </a:t>
            </a:r>
            <a:r>
              <a:rPr lang="en-US" sz="2800" dirty="0" err="1" smtClean="0"/>
              <a:t>трансакциите</a:t>
            </a:r>
            <a:r>
              <a:rPr lang="en-US" sz="2800" dirty="0" smtClean="0"/>
              <a:t> </a:t>
            </a:r>
            <a:r>
              <a:rPr lang="en-US" sz="2800" dirty="0" err="1" smtClean="0"/>
              <a:t>да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направат</a:t>
            </a:r>
            <a:r>
              <a:rPr lang="en-US" sz="2800" dirty="0" smtClean="0"/>
              <a:t> </a:t>
            </a:r>
            <a:r>
              <a:rPr lang="en-US" sz="2800" dirty="0" err="1" smtClean="0"/>
              <a:t>да</a:t>
            </a:r>
            <a:r>
              <a:rPr lang="en-US" sz="2800" dirty="0" smtClean="0"/>
              <a:t> </a:t>
            </a:r>
            <a:r>
              <a:rPr lang="en-US" sz="2800" dirty="0" err="1" smtClean="0"/>
              <a:t>изгледаат</a:t>
            </a:r>
            <a:r>
              <a:rPr lang="en-US" sz="2800" dirty="0" smtClean="0"/>
              <a:t> </a:t>
            </a:r>
            <a:r>
              <a:rPr lang="en-US" sz="2800" dirty="0" err="1" smtClean="0"/>
              <a:t>полегитимно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Износите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средствата</a:t>
            </a:r>
            <a:r>
              <a:rPr lang="en-US" sz="2800" dirty="0" smtClean="0"/>
              <a:t> </a:t>
            </a:r>
            <a:r>
              <a:rPr lang="en-US" sz="2800" dirty="0" err="1" smtClean="0"/>
              <a:t>што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префрлаат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параван-компаниите</a:t>
            </a:r>
            <a:r>
              <a:rPr lang="en-US" sz="2800" dirty="0" smtClean="0"/>
              <a:t> </a:t>
            </a:r>
            <a:r>
              <a:rPr lang="en-US" sz="2800" dirty="0" err="1" smtClean="0"/>
              <a:t>обично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поголеми</a:t>
            </a:r>
            <a:r>
              <a:rPr lang="en-US" sz="2800" dirty="0" smtClean="0"/>
              <a:t> </a:t>
            </a:r>
            <a:r>
              <a:rPr lang="en-US" sz="2800" dirty="0" err="1" smtClean="0"/>
              <a:t>од</a:t>
            </a:r>
            <a:r>
              <a:rPr lang="en-US" sz="2800" dirty="0" smtClean="0"/>
              <a:t> </a:t>
            </a:r>
            <a:r>
              <a:rPr lang="en-US" sz="2800" dirty="0" err="1" smtClean="0"/>
              <a:t>износите</a:t>
            </a:r>
            <a:r>
              <a:rPr lang="en-US" sz="2800" dirty="0" smtClean="0"/>
              <a:t> </a:t>
            </a:r>
            <a:r>
              <a:rPr lang="en-US" sz="2800" dirty="0" err="1" smtClean="0"/>
              <a:t>што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пренесуваат</a:t>
            </a:r>
            <a:r>
              <a:rPr lang="en-US" sz="2800" dirty="0" smtClean="0"/>
              <a:t> </a:t>
            </a:r>
            <a:r>
              <a:rPr lang="en-US" sz="2800" dirty="0" err="1" smtClean="0"/>
              <a:t>од</a:t>
            </a:r>
            <a:r>
              <a:rPr lang="en-US" sz="2800" dirty="0" smtClean="0"/>
              <a:t> </a:t>
            </a:r>
            <a:r>
              <a:rPr lang="en-US" sz="2800" dirty="0" err="1" smtClean="0"/>
              <a:t>поединечни</a:t>
            </a:r>
            <a:r>
              <a:rPr lang="en-US" sz="2800" dirty="0" smtClean="0"/>
              <a:t> „</a:t>
            </a:r>
            <a:r>
              <a:rPr lang="en-US" sz="2800" dirty="0" err="1" smtClean="0"/>
              <a:t>мулиња</a:t>
            </a:r>
            <a:r>
              <a:rPr lang="en-US" sz="2800" dirty="0" smtClean="0"/>
              <a:t>“. </a:t>
            </a:r>
          </a:p>
          <a:p>
            <a:endParaRPr lang="en-US" sz="28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Рекапитулација: Параван-компании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err="1" smtClean="0"/>
              <a:t>Параван-компаниите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компании</a:t>
            </a:r>
            <a:r>
              <a:rPr lang="en-US" sz="2800" dirty="0" smtClean="0"/>
              <a:t> </a:t>
            </a:r>
            <a:r>
              <a:rPr lang="en-US" sz="2800" dirty="0" err="1" smtClean="0"/>
              <a:t>без</a:t>
            </a:r>
            <a:r>
              <a:rPr lang="en-US" sz="2800" dirty="0" smtClean="0"/>
              <a:t> </a:t>
            </a:r>
            <a:r>
              <a:rPr lang="en-US" sz="2800" dirty="0" err="1" smtClean="0"/>
              <a:t>никаква</a:t>
            </a:r>
            <a:r>
              <a:rPr lang="en-US" sz="2800" dirty="0" smtClean="0"/>
              <a:t> </a:t>
            </a:r>
            <a:r>
              <a:rPr lang="en-US" sz="2800" dirty="0" err="1" smtClean="0"/>
              <a:t>деловна</a:t>
            </a:r>
            <a:r>
              <a:rPr lang="en-US" sz="2800" dirty="0" smtClean="0"/>
              <a:t> </a:t>
            </a:r>
            <a:r>
              <a:rPr lang="en-US" sz="2800" dirty="0" err="1" smtClean="0"/>
              <a:t>активност</a:t>
            </a:r>
            <a:r>
              <a:rPr lang="en-US" sz="2800" dirty="0" smtClean="0"/>
              <a:t>, </a:t>
            </a:r>
            <a:r>
              <a:rPr lang="en-US" sz="2800" dirty="0" err="1" smtClean="0"/>
              <a:t>актива</a:t>
            </a:r>
            <a:r>
              <a:rPr lang="en-US" sz="2800" dirty="0" smtClean="0"/>
              <a:t> </a:t>
            </a:r>
            <a:r>
              <a:rPr lang="en-US" sz="2800" dirty="0" err="1" smtClean="0"/>
              <a:t>или</a:t>
            </a:r>
            <a:r>
              <a:rPr lang="en-US" sz="2800" dirty="0" smtClean="0"/>
              <a:t> </a:t>
            </a:r>
            <a:r>
              <a:rPr lang="en-US" sz="2800" dirty="0" err="1" smtClean="0"/>
              <a:t>пасива</a:t>
            </a:r>
            <a:r>
              <a:rPr lang="en-US" sz="2800" dirty="0" smtClean="0"/>
              <a:t>, </a:t>
            </a:r>
            <a:r>
              <a:rPr lang="en-US" sz="2800" dirty="0" err="1" smtClean="0"/>
              <a:t>создадени</a:t>
            </a:r>
            <a:r>
              <a:rPr lang="en-US" sz="2800" dirty="0" smtClean="0"/>
              <a:t> </a:t>
            </a:r>
            <a:r>
              <a:rPr lang="en-US" sz="2800" dirty="0" err="1" smtClean="0"/>
              <a:t>единствено</a:t>
            </a:r>
            <a:r>
              <a:rPr lang="en-US" sz="2800" dirty="0" smtClean="0"/>
              <a:t> </a:t>
            </a:r>
            <a:r>
              <a:rPr lang="en-US" sz="2800" dirty="0" err="1" smtClean="0"/>
              <a:t>заради</a:t>
            </a:r>
            <a:r>
              <a:rPr lang="en-US" sz="2800" dirty="0" smtClean="0"/>
              <a:t> </a:t>
            </a:r>
            <a:r>
              <a:rPr lang="en-US" sz="2800" dirty="0" err="1" smtClean="0"/>
              <a:t>поседување</a:t>
            </a:r>
            <a:r>
              <a:rPr lang="en-US" sz="2800" dirty="0" smtClean="0"/>
              <a:t> </a:t>
            </a:r>
            <a:r>
              <a:rPr lang="en-US" sz="2800" dirty="0" err="1" smtClean="0"/>
              <a:t>банкарска</a:t>
            </a:r>
            <a:r>
              <a:rPr lang="en-US" sz="2800" dirty="0" smtClean="0"/>
              <a:t> </a:t>
            </a:r>
            <a:r>
              <a:rPr lang="en-US" sz="2800" dirty="0" err="1" smtClean="0"/>
              <a:t>сметка</a:t>
            </a:r>
            <a:r>
              <a:rPr lang="en-US" sz="2800" dirty="0" smtClean="0"/>
              <a:t>. </a:t>
            </a:r>
          </a:p>
          <a:p>
            <a:pPr>
              <a:lnSpc>
                <a:spcPct val="90000"/>
              </a:lnSpc>
            </a:pPr>
            <a:r>
              <a:rPr lang="en-US" sz="2800" dirty="0" err="1" smtClean="0"/>
              <a:t>Параван-компаниите</a:t>
            </a:r>
            <a:r>
              <a:rPr lang="en-US" sz="2800" dirty="0" smtClean="0"/>
              <a:t> (</a:t>
            </a:r>
            <a:r>
              <a:rPr lang="en-US" sz="2800" dirty="0" err="1" smtClean="0"/>
              <a:t>или</a:t>
            </a:r>
            <a:r>
              <a:rPr lang="en-US" sz="2800" dirty="0" smtClean="0"/>
              <a:t> </a:t>
            </a:r>
            <a:r>
              <a:rPr lang="en-US" sz="2800" dirty="0" err="1" smtClean="0"/>
              <a:t>нивните</a:t>
            </a:r>
            <a:r>
              <a:rPr lang="en-US" sz="2800" dirty="0" smtClean="0"/>
              <a:t> </a:t>
            </a:r>
            <a:r>
              <a:rPr lang="en-US" sz="2800" dirty="0" err="1" smtClean="0"/>
              <a:t>банкарски</a:t>
            </a:r>
            <a:r>
              <a:rPr lang="en-US" sz="2800" dirty="0" smtClean="0"/>
              <a:t> </a:t>
            </a:r>
            <a:r>
              <a:rPr lang="en-US" sz="2800" dirty="0" err="1" smtClean="0"/>
              <a:t>сметки</a:t>
            </a:r>
            <a:r>
              <a:rPr lang="en-US" sz="2800" dirty="0" smtClean="0"/>
              <a:t>) </a:t>
            </a:r>
            <a:r>
              <a:rPr lang="en-US" sz="2800" dirty="0" err="1" smtClean="0"/>
              <a:t>често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лоцирани</a:t>
            </a:r>
            <a:r>
              <a:rPr lang="en-US" sz="2800" dirty="0" smtClean="0"/>
              <a:t> </a:t>
            </a:r>
            <a:r>
              <a:rPr lang="en-US" sz="2800" dirty="0" err="1" smtClean="0"/>
              <a:t>во</a:t>
            </a:r>
            <a:r>
              <a:rPr lang="en-US" sz="2800" dirty="0" smtClean="0"/>
              <a:t> </a:t>
            </a:r>
            <a:r>
              <a:rPr lang="en-US" sz="2800" dirty="0" err="1" smtClean="0"/>
              <a:t>странски</a:t>
            </a:r>
            <a:r>
              <a:rPr lang="en-US" sz="2800" dirty="0" smtClean="0"/>
              <a:t> </a:t>
            </a:r>
            <a:r>
              <a:rPr lang="en-US" sz="2800" dirty="0" err="1" smtClean="0"/>
              <a:t>јурисдикции</a:t>
            </a:r>
            <a:r>
              <a:rPr lang="en-US" sz="2800" dirty="0" smtClean="0"/>
              <a:t> </a:t>
            </a:r>
            <a:r>
              <a:rPr lang="en-US" sz="2800" dirty="0" err="1" smtClean="0"/>
              <a:t>во</a:t>
            </a:r>
            <a:r>
              <a:rPr lang="en-US" sz="2800" dirty="0" smtClean="0"/>
              <a:t> </a:t>
            </a:r>
            <a:r>
              <a:rPr lang="en-US" sz="2800" dirty="0" err="1" smtClean="0"/>
              <a:t>однос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локацијата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предикатното</a:t>
            </a:r>
            <a:r>
              <a:rPr lang="en-US" sz="2800" dirty="0" smtClean="0"/>
              <a:t> </a:t>
            </a:r>
            <a:r>
              <a:rPr lang="en-US" sz="2800" dirty="0" err="1" smtClean="0"/>
              <a:t>кривично</a:t>
            </a:r>
            <a:r>
              <a:rPr lang="en-US" sz="2800" dirty="0" smtClean="0"/>
              <a:t> </a:t>
            </a:r>
            <a:r>
              <a:rPr lang="en-US" sz="2800" dirty="0" err="1" smtClean="0"/>
              <a:t>дело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sz="2800" dirty="0" err="1" smtClean="0"/>
              <a:t>Параван-компаниите</a:t>
            </a:r>
            <a:r>
              <a:rPr lang="en-US" sz="2800" dirty="0" smtClean="0"/>
              <a:t> </a:t>
            </a:r>
            <a:r>
              <a:rPr lang="en-US" sz="2800" dirty="0" err="1" smtClean="0"/>
              <a:t>му</a:t>
            </a:r>
            <a:r>
              <a:rPr lang="en-US" sz="2800" dirty="0" smtClean="0"/>
              <a:t> </a:t>
            </a:r>
            <a:r>
              <a:rPr lang="en-US" sz="2800" dirty="0" err="1" smtClean="0"/>
              <a:t>даваат</a:t>
            </a:r>
            <a:r>
              <a:rPr lang="en-US" sz="2800" dirty="0" smtClean="0"/>
              <a:t> </a:t>
            </a:r>
            <a:r>
              <a:rPr lang="en-US" sz="2800" dirty="0" err="1" smtClean="0"/>
              <a:t>изглед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легитимност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трансферот</a:t>
            </a:r>
            <a:r>
              <a:rPr lang="en-US" sz="2800" dirty="0" smtClean="0"/>
              <a:t> </a:t>
            </a:r>
            <a:r>
              <a:rPr lang="en-US" sz="2800" dirty="0" err="1" smtClean="0"/>
              <a:t>од</a:t>
            </a:r>
            <a:r>
              <a:rPr lang="en-US" sz="2800" dirty="0" smtClean="0"/>
              <a:t> </a:t>
            </a:r>
            <a:r>
              <a:rPr lang="en-US" sz="2800" dirty="0" err="1" smtClean="0"/>
              <a:t>банката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плаќачот</a:t>
            </a:r>
            <a:r>
              <a:rPr lang="en-US" sz="2800" dirty="0" smtClean="0"/>
              <a:t>. 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Параван-компании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mk">
                <a:ea typeface="MS PGothic" charset="0"/>
              </a:rPr>
              <a:t>ДИСКУСИЈА: Какви дополнителни предизвици се јавуваат кога параван-компаниите се користат за имотна корист што е стекната одо кривично дело преку интернет?</a:t>
            </a:r>
            <a:endParaRPr lang="mk" dirty="0">
              <a:ea typeface="MS PGothic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Типологија на параван-компанија (пример)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Криминалецот отвора параван-компанија.</a:t>
            </a:r>
          </a:p>
          <a:p>
            <a:r>
              <a:rPr lang="en-US" smtClean="0"/>
              <a:t>Криминалецот отвора банкарска сметка на име на параван-компанијата во странска јурисдикција. </a:t>
            </a:r>
          </a:p>
          <a:p>
            <a:r>
              <a:rPr lang="en-US" smtClean="0"/>
              <a:t>Криминалецот прави измамa и ги пренесува средствата од сметката на жртвата на банкарската сметка на параван-компанијата. 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68313" y="1700213"/>
            <a:ext cx="8229600" cy="1008062"/>
          </a:xfrm>
        </p:spPr>
        <p:txBody>
          <a:bodyPr/>
          <a:lstStyle/>
          <a:p>
            <a:r>
              <a:rPr lang="en-US" smtClean="0"/>
              <a:t>Идентификација на користење на параван-компании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mk">
                <a:ea typeface="MS PGothic" charset="0"/>
              </a:rPr>
              <a:t>ДИСКУСИЈА: Какви извори на докази може да се користат што ќе укажат на употреба на параван-компании?</a:t>
            </a:r>
            <a:endParaRPr lang="mk" dirty="0">
              <a:ea typeface="MS PGothic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68313" y="1412875"/>
            <a:ext cx="8229600" cy="1295400"/>
          </a:xfrm>
        </p:spPr>
        <p:txBody>
          <a:bodyPr/>
          <a:lstStyle/>
          <a:p>
            <a:r>
              <a:rPr lang="en-US" smtClean="0"/>
              <a:t>Идентификација на користење на параван-компании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mk">
                <a:ea typeface="MS PGothic" charset="0"/>
              </a:rPr>
              <a:t>ДИСКУСИЈА: Какви процедурални овластувања се достапни/релевантни за идентификација/употреба на параван-компании?</a:t>
            </a:r>
            <a:endParaRPr lang="mk" dirty="0">
              <a:ea typeface="MS PGothic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143000"/>
          </a:xfrm>
        </p:spPr>
        <p:txBody>
          <a:bodyPr/>
          <a:lstStyle/>
          <a:p>
            <a:r>
              <a:rPr lang="en-US" smtClean="0"/>
              <a:t>Замрзнување, заплена и конфискација на средства од параван-компании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mk">
                <a:ea typeface="MS PGothic" charset="0"/>
              </a:rPr>
              <a:t>ДИСКУСИЈА: Какви процедурални овластувања се достапни/релевантни за замрзнување, заплена и конфискација на средства што се чуваат кај параван-компаниите?</a:t>
            </a:r>
            <a:endParaRPr lang="mk" dirty="0">
              <a:ea typeface="MS PGothic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mk">
                <a:ea typeface="MS PGothic" pitchFamily="34" charset="-128"/>
              </a:rPr>
              <a:t>Припејд-картички</a:t>
            </a:r>
            <a:endParaRPr lang="mk" dirty="0">
              <a:ea typeface="MS PGothic" pitchFamily="34" charset="-128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mk"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Припејд-картички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mk">
                <a:ea typeface="MS PGothic" charset="0"/>
              </a:rPr>
              <a:t>Овозможува вредноста да биде однапред поврзана со платежна картичка. </a:t>
            </a:r>
          </a:p>
          <a:p>
            <a:pPr>
              <a:defRPr/>
            </a:pPr>
            <a:r>
              <a:rPr lang="mk">
                <a:ea typeface="MS PGothic" charset="0"/>
              </a:rPr>
              <a:t>Два вида:</a:t>
            </a:r>
          </a:p>
          <a:p>
            <a:pPr lvl="1">
              <a:defRPr/>
            </a:pPr>
            <a:r>
              <a:rPr lang="mk">
                <a:ea typeface="MS PGothic" charset="0"/>
              </a:rPr>
              <a:t>Затворени припејд-картички: може да се користат само во одредена компанија или продавница (на пример, картички за подароци) и може да се купат и да се користат анонимно.</a:t>
            </a:r>
          </a:p>
          <a:p>
            <a:pPr lvl="1">
              <a:defRPr/>
            </a:pPr>
            <a:r>
              <a:rPr lang="mk">
                <a:ea typeface="MS PGothic" charset="0"/>
              </a:rPr>
              <a:t>Отворени припејд-картички: ги издава банка, институција за кредитни картички или друга финансиска институција. Може да се користат исто како која било друга платежна картичка. </a:t>
            </a:r>
          </a:p>
          <a:p>
            <a:pPr>
              <a:defRPr/>
            </a:pPr>
            <a:r>
              <a:rPr lang="mk">
                <a:ea typeface="MS PGothic" charset="0"/>
              </a:rPr>
              <a:t>Иста типологија се применува и за кредитите за дополнување на мобилните телефони и за припејд-картичките за мобилни телефони.</a:t>
            </a:r>
          </a:p>
          <a:p>
            <a:pPr lvl="1">
              <a:defRPr/>
            </a:pPr>
            <a:endParaRPr lang="mk" dirty="0" smtClean="0">
              <a:ea typeface="MS PGothic" charset="0"/>
            </a:endParaRPr>
          </a:p>
          <a:p>
            <a:pPr lvl="1">
              <a:defRPr/>
            </a:pPr>
            <a:endParaRPr lang="mk" dirty="0">
              <a:ea typeface="MS PGothic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Типологија на припејд-картички</a:t>
            </a: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mk">
                <a:ea typeface="MS PGothic" charset="0"/>
              </a:rPr>
              <a:t>Криминалците се здобиваат со средства, на пример, преку банкарски малвер. </a:t>
            </a:r>
          </a:p>
          <a:p>
            <a:pPr>
              <a:defRPr/>
            </a:pPr>
            <a:r>
              <a:rPr lang="mk">
                <a:ea typeface="MS PGothic" charset="0"/>
              </a:rPr>
              <a:t>Средствата се пренесуваат на „муле“ за пренос на пари. </a:t>
            </a:r>
          </a:p>
          <a:p>
            <a:pPr>
              <a:defRPr/>
            </a:pPr>
            <a:r>
              <a:rPr lang="mk">
                <a:ea typeface="MS PGothic" charset="0"/>
              </a:rPr>
              <a:t>„Мулето“ подигнува готовина и ја користи готовината за купување припејд-картички.</a:t>
            </a:r>
          </a:p>
          <a:p>
            <a:pPr>
              <a:defRPr/>
            </a:pPr>
            <a:r>
              <a:rPr lang="mk">
                <a:ea typeface="MS PGothic" charset="0"/>
              </a:rPr>
              <a:t>Потоа картичките се користат или се продаваат. Кога се продаваат, обично, картичките се продаваат за помалку од номиналната вредност. </a:t>
            </a:r>
          </a:p>
          <a:p>
            <a:pPr lvl="1">
              <a:defRPr/>
            </a:pPr>
            <a:endParaRPr lang="mk" dirty="0">
              <a:ea typeface="MS PGothic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Цели на сесијата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Објаснете ги типологиите на текот на парите што се стекнати од кривично дело, со користење на:</a:t>
            </a:r>
          </a:p>
          <a:p>
            <a:pPr lvl="1"/>
            <a:r>
              <a:rPr lang="en-US" smtClean="0"/>
              <a:t>Купување преку интернет</a:t>
            </a:r>
          </a:p>
          <a:p>
            <a:pPr lvl="1"/>
            <a:r>
              <a:rPr lang="en-US" smtClean="0"/>
              <a:t>Параван-компании</a:t>
            </a:r>
          </a:p>
          <a:p>
            <a:pPr lvl="1"/>
            <a:r>
              <a:rPr lang="en-US" smtClean="0"/>
              <a:t>Припејд-картички</a:t>
            </a:r>
          </a:p>
          <a:p>
            <a:pPr lvl="1"/>
            <a:r>
              <a:rPr lang="en-US" smtClean="0"/>
              <a:t>Платформи за игри и за тргување преку интернет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68313" y="1484313"/>
            <a:ext cx="8229600" cy="1296987"/>
          </a:xfrm>
        </p:spPr>
        <p:txBody>
          <a:bodyPr/>
          <a:lstStyle/>
          <a:p>
            <a:r>
              <a:rPr lang="en-US" smtClean="0"/>
              <a:t>Идентификација на користењето припејд-картички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mk">
                <a:ea typeface="MS PGothic" charset="0"/>
              </a:rPr>
              <a:t>ДИСКУСИЈА: Какви извори на докази што ќе укажат на употреба на припејд-картички може да се користат?</a:t>
            </a:r>
            <a:endParaRPr lang="mk" dirty="0">
              <a:ea typeface="MS PGothic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68313" y="1700213"/>
            <a:ext cx="8229600" cy="1152525"/>
          </a:xfrm>
        </p:spPr>
        <p:txBody>
          <a:bodyPr/>
          <a:lstStyle/>
          <a:p>
            <a:r>
              <a:rPr lang="en-US" smtClean="0"/>
              <a:t>Идентификација на користењето припејд-картички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mk">
                <a:ea typeface="MS PGothic" charset="0"/>
              </a:rPr>
              <a:t>ДИСКУСИЈА: Какви процедурални овластувања се достапни/релевантни за идентификација/употреба на припејд-картички?</a:t>
            </a:r>
            <a:endParaRPr lang="mk" dirty="0">
              <a:ea typeface="MS PGothic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366837"/>
          </a:xfrm>
        </p:spPr>
        <p:txBody>
          <a:bodyPr/>
          <a:lstStyle/>
          <a:p>
            <a:r>
              <a:rPr lang="en-US" smtClean="0"/>
              <a:t>Замрзнување, заплена и конфискација на припејд-картички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mk">
                <a:ea typeface="MS PGothic" charset="0"/>
              </a:rPr>
              <a:t>ДИСКУСИЈА: Какви процедурални овластувања се достапни/релевантни за замрзнување, заплена и конфискација на припејд-картички?</a:t>
            </a:r>
            <a:endParaRPr lang="mk" dirty="0">
              <a:ea typeface="MS PGothic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mk">
                <a:ea typeface="MS PGothic" pitchFamily="34" charset="-128"/>
              </a:rPr>
              <a:t>Платформи за игри преку интернет</a:t>
            </a:r>
            <a:endParaRPr lang="mk" dirty="0">
              <a:ea typeface="MS PGothic" pitchFamily="34" charset="-128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mk"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Платформи за игри преку интернет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Овозможуваат</a:t>
            </a:r>
            <a:r>
              <a:rPr lang="en-US" sz="2800" dirty="0" smtClean="0"/>
              <a:t> </a:t>
            </a:r>
            <a:r>
              <a:rPr lang="en-US" sz="2800" dirty="0" err="1" smtClean="0"/>
              <a:t>различни</a:t>
            </a:r>
            <a:r>
              <a:rPr lang="en-US" sz="2800" dirty="0" smtClean="0"/>
              <a:t> </a:t>
            </a:r>
            <a:r>
              <a:rPr lang="en-US" sz="2800" dirty="0" err="1" smtClean="0"/>
              <a:t>видови</a:t>
            </a:r>
            <a:r>
              <a:rPr lang="en-US" sz="2800" dirty="0" smtClean="0"/>
              <a:t> </a:t>
            </a:r>
            <a:r>
              <a:rPr lang="en-US" sz="2800" dirty="0" err="1" smtClean="0"/>
              <a:t>коцкање</a:t>
            </a:r>
            <a:r>
              <a:rPr lang="en-US" sz="2800" dirty="0" smtClean="0"/>
              <a:t> </a:t>
            </a:r>
            <a:r>
              <a:rPr lang="en-US" sz="2800" dirty="0" err="1" smtClean="0"/>
              <a:t>преку</a:t>
            </a:r>
            <a:r>
              <a:rPr lang="en-US" sz="2800" dirty="0" smtClean="0"/>
              <a:t> </a:t>
            </a:r>
            <a:r>
              <a:rPr lang="en-US" sz="2800" dirty="0" err="1" smtClean="0"/>
              <a:t>интернет</a:t>
            </a:r>
            <a:r>
              <a:rPr lang="en-US" sz="2800" dirty="0" smtClean="0"/>
              <a:t>. </a:t>
            </a:r>
          </a:p>
          <a:p>
            <a:r>
              <a:rPr lang="en-US" sz="2800" dirty="0" err="1" smtClean="0"/>
              <a:t>Обично</a:t>
            </a:r>
            <a:r>
              <a:rPr lang="en-US" sz="2800" dirty="0" smtClean="0"/>
              <a:t> </a:t>
            </a:r>
            <a:r>
              <a:rPr lang="en-US" sz="2800" dirty="0" err="1" smtClean="0"/>
              <a:t>средствата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уплатуваат</a:t>
            </a:r>
            <a:r>
              <a:rPr lang="en-US" sz="2800" dirty="0" smtClean="0"/>
              <a:t>/</a:t>
            </a:r>
            <a:r>
              <a:rPr lang="en-US" sz="2800" dirty="0" err="1" smtClean="0"/>
              <a:t>исплатуваат</a:t>
            </a:r>
            <a:r>
              <a:rPr lang="en-US" sz="2800" dirty="0" smtClean="0"/>
              <a:t> </a:t>
            </a:r>
            <a:r>
              <a:rPr lang="en-US" sz="2800" dirty="0" err="1" smtClean="0"/>
              <a:t>како</a:t>
            </a:r>
            <a:r>
              <a:rPr lang="en-US" sz="2800" dirty="0" smtClean="0"/>
              <a:t> </a:t>
            </a:r>
            <a:r>
              <a:rPr lang="en-US" sz="2800" dirty="0" err="1" smtClean="0"/>
              <a:t>готовина</a:t>
            </a:r>
            <a:r>
              <a:rPr lang="en-US" sz="2800" dirty="0" smtClean="0"/>
              <a:t> </a:t>
            </a:r>
            <a:r>
              <a:rPr lang="en-US" sz="2800" dirty="0" err="1" smtClean="0"/>
              <a:t>преку</a:t>
            </a:r>
            <a:r>
              <a:rPr lang="en-US" sz="2800" dirty="0" smtClean="0"/>
              <a:t> </a:t>
            </a:r>
            <a:r>
              <a:rPr lang="en-US" sz="2800" dirty="0" err="1" smtClean="0"/>
              <a:t>традиционалниот</a:t>
            </a:r>
            <a:r>
              <a:rPr lang="en-US" sz="2800" dirty="0" smtClean="0"/>
              <a:t> </a:t>
            </a:r>
            <a:r>
              <a:rPr lang="en-US" sz="2800" dirty="0" err="1" smtClean="0"/>
              <a:t>банкарски</a:t>
            </a:r>
            <a:r>
              <a:rPr lang="en-US" sz="2800" dirty="0" smtClean="0"/>
              <a:t> </a:t>
            </a:r>
            <a:r>
              <a:rPr lang="en-US" sz="2800" dirty="0" err="1" smtClean="0"/>
              <a:t>сектор</a:t>
            </a:r>
            <a:r>
              <a:rPr lang="en-US" sz="2800" dirty="0" smtClean="0"/>
              <a:t> (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пример</a:t>
            </a:r>
            <a:r>
              <a:rPr lang="en-US" sz="2800" dirty="0" smtClean="0"/>
              <a:t>, </a:t>
            </a:r>
            <a:r>
              <a:rPr lang="en-US" sz="2800" dirty="0" err="1" smtClean="0"/>
              <a:t>трансфер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средства</a:t>
            </a:r>
            <a:r>
              <a:rPr lang="en-US" sz="2800" dirty="0" smtClean="0"/>
              <a:t>, </a:t>
            </a:r>
            <a:r>
              <a:rPr lang="en-US" sz="2800" dirty="0" err="1" smtClean="0"/>
              <a:t>кредитна</a:t>
            </a:r>
            <a:r>
              <a:rPr lang="en-US" sz="2800" dirty="0" smtClean="0"/>
              <a:t>/</a:t>
            </a:r>
            <a:r>
              <a:rPr lang="en-US" sz="2800" dirty="0" err="1" smtClean="0"/>
              <a:t>дебитна</a:t>
            </a:r>
            <a:r>
              <a:rPr lang="en-US" sz="2800" dirty="0" smtClean="0"/>
              <a:t> </a:t>
            </a:r>
            <a:r>
              <a:rPr lang="en-US" sz="2800" dirty="0" err="1" smtClean="0"/>
              <a:t>картичка</a:t>
            </a:r>
            <a:r>
              <a:rPr lang="en-US" sz="2800" dirty="0" smtClean="0"/>
              <a:t> </a:t>
            </a:r>
            <a:r>
              <a:rPr lang="en-US" sz="2800" dirty="0" err="1" smtClean="0"/>
              <a:t>итн</a:t>
            </a:r>
            <a:r>
              <a:rPr lang="en-US" sz="2800" dirty="0" smtClean="0"/>
              <a:t>.).</a:t>
            </a:r>
          </a:p>
          <a:p>
            <a:r>
              <a:rPr lang="en-US" sz="2800" dirty="0" err="1" smtClean="0"/>
              <a:t>Неконзистентен</a:t>
            </a:r>
            <a:r>
              <a:rPr lang="en-US" sz="2800" dirty="0" smtClean="0"/>
              <a:t> </a:t>
            </a:r>
            <a:r>
              <a:rPr lang="en-US" sz="2800" dirty="0" err="1" smtClean="0"/>
              <a:t>правен</a:t>
            </a:r>
            <a:r>
              <a:rPr lang="en-US" sz="2800" dirty="0" smtClean="0"/>
              <a:t> </a:t>
            </a:r>
            <a:r>
              <a:rPr lang="en-US" sz="2800" dirty="0" err="1" smtClean="0"/>
              <a:t>статус</a:t>
            </a:r>
            <a:r>
              <a:rPr lang="en-US" sz="2800" dirty="0" smtClean="0"/>
              <a:t> и </a:t>
            </a:r>
            <a:r>
              <a:rPr lang="en-US" sz="2800" dirty="0" err="1" smtClean="0"/>
              <a:t>прописи</a:t>
            </a:r>
            <a:r>
              <a:rPr lang="en-US" sz="2800" dirty="0" smtClean="0"/>
              <a:t> </a:t>
            </a:r>
            <a:r>
              <a:rPr lang="en-US" sz="2800" dirty="0" err="1" smtClean="0"/>
              <a:t>за</a:t>
            </a:r>
            <a:r>
              <a:rPr lang="en-US" sz="2800" dirty="0" smtClean="0"/>
              <a:t> </a:t>
            </a:r>
            <a:r>
              <a:rPr lang="en-US" sz="2800" dirty="0" err="1" smtClean="0"/>
              <a:t>коцкање</a:t>
            </a:r>
            <a:r>
              <a:rPr lang="en-US" sz="2800" dirty="0" smtClean="0"/>
              <a:t> </a:t>
            </a:r>
            <a:r>
              <a:rPr lang="en-US" sz="2800" dirty="0" err="1" smtClean="0"/>
              <a:t>преку</a:t>
            </a:r>
            <a:r>
              <a:rPr lang="en-US" sz="2800" dirty="0" smtClean="0"/>
              <a:t> </a:t>
            </a:r>
            <a:r>
              <a:rPr lang="en-US" sz="2800" dirty="0" err="1" smtClean="0"/>
              <a:t>интернет</a:t>
            </a:r>
            <a:r>
              <a:rPr lang="en-US" sz="2800" dirty="0" smtClean="0"/>
              <a:t>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Типологија на коцкање преку интернет (пример)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err="1" smtClean="0"/>
              <a:t>Криминалците</a:t>
            </a:r>
            <a:r>
              <a:rPr lang="en-US" sz="2000" dirty="0" smtClean="0"/>
              <a:t> и </a:t>
            </a:r>
            <a:r>
              <a:rPr lang="en-US" sz="2000" dirty="0" err="1" smtClean="0"/>
              <a:t>соработниците</a:t>
            </a:r>
            <a:r>
              <a:rPr lang="en-US" sz="2000" dirty="0" smtClean="0"/>
              <a:t> </a:t>
            </a:r>
            <a:r>
              <a:rPr lang="en-US" sz="2000" dirty="0" err="1" smtClean="0"/>
              <a:t>имаат</a:t>
            </a:r>
            <a:r>
              <a:rPr lang="en-US" sz="2000" dirty="0" smtClean="0"/>
              <a:t> </a:t>
            </a:r>
            <a:r>
              <a:rPr lang="en-US" sz="2000" dirty="0" err="1" smtClean="0"/>
              <a:t>повеќе</a:t>
            </a:r>
            <a:r>
              <a:rPr lang="en-US" sz="2000" dirty="0" smtClean="0"/>
              <a:t> </a:t>
            </a:r>
            <a:r>
              <a:rPr lang="en-US" sz="2000" dirty="0" err="1" smtClean="0"/>
              <a:t>украдени</a:t>
            </a:r>
            <a:r>
              <a:rPr lang="en-US" sz="2000" dirty="0" smtClean="0"/>
              <a:t> </a:t>
            </a:r>
            <a:r>
              <a:rPr lang="en-US" sz="2000" dirty="0" err="1" smtClean="0"/>
              <a:t>кредитни</a:t>
            </a:r>
            <a:r>
              <a:rPr lang="en-US" sz="2000" dirty="0" smtClean="0"/>
              <a:t> </a:t>
            </a:r>
            <a:r>
              <a:rPr lang="en-US" sz="2000" dirty="0" err="1" smtClean="0"/>
              <a:t>картички</a:t>
            </a:r>
            <a:r>
              <a:rPr lang="en-US" sz="2000" dirty="0" smtClean="0"/>
              <a:t> </a:t>
            </a:r>
            <a:r>
              <a:rPr lang="en-US" sz="2000" dirty="0" err="1" smtClean="0"/>
              <a:t>што</a:t>
            </a:r>
            <a:r>
              <a:rPr lang="en-US" sz="2000" dirty="0" smtClean="0"/>
              <a:t> </a:t>
            </a:r>
            <a:r>
              <a:rPr lang="en-US" sz="2000" dirty="0" err="1" smtClean="0"/>
              <a:t>треба</a:t>
            </a:r>
            <a:r>
              <a:rPr lang="en-US" sz="2000" dirty="0" smtClean="0"/>
              <a:t> </a:t>
            </a:r>
            <a:r>
              <a:rPr lang="en-US" sz="2000" dirty="0" err="1" smtClean="0"/>
              <a:t>да</a:t>
            </a:r>
            <a:r>
              <a:rPr lang="en-US" sz="2000" dirty="0" smtClean="0"/>
              <a:t> </a:t>
            </a:r>
            <a:r>
              <a:rPr lang="en-US" sz="2000" dirty="0" err="1" smtClean="0"/>
              <a:t>се</a:t>
            </a:r>
            <a:r>
              <a:rPr lang="en-US" sz="2000" dirty="0" smtClean="0"/>
              <a:t> </a:t>
            </a:r>
            <a:r>
              <a:rPr lang="en-US" sz="2000" dirty="0" err="1" smtClean="0"/>
              <a:t>монетизираат</a:t>
            </a:r>
            <a:r>
              <a:rPr lang="en-US" sz="20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en-US" sz="2000" dirty="0" err="1" smtClean="0"/>
              <a:t>Криминалецот</a:t>
            </a:r>
            <a:r>
              <a:rPr lang="en-US" sz="2000" dirty="0" smtClean="0"/>
              <a:t> </a:t>
            </a:r>
            <a:r>
              <a:rPr lang="en-US" sz="2000" dirty="0" err="1" smtClean="0"/>
              <a:t>има</a:t>
            </a:r>
            <a:r>
              <a:rPr lang="en-US" sz="2000" dirty="0" smtClean="0"/>
              <a:t> </a:t>
            </a:r>
            <a:r>
              <a:rPr lang="en-US" sz="2000" dirty="0" err="1" smtClean="0"/>
              <a:t>припејд-картичка</a:t>
            </a:r>
            <a:r>
              <a:rPr lang="en-US" sz="2000" dirty="0" smtClean="0"/>
              <a:t> (</a:t>
            </a:r>
            <a:r>
              <a:rPr lang="en-US" sz="2000" dirty="0" err="1" smtClean="0"/>
              <a:t>или</a:t>
            </a:r>
            <a:r>
              <a:rPr lang="en-US" sz="2000" dirty="0" smtClean="0"/>
              <a:t> </a:t>
            </a:r>
            <a:r>
              <a:rPr lang="en-US" sz="2000" dirty="0" err="1" smtClean="0"/>
              <a:t>друга</a:t>
            </a:r>
            <a:r>
              <a:rPr lang="en-US" sz="2000" dirty="0" smtClean="0"/>
              <a:t> </a:t>
            </a:r>
            <a:r>
              <a:rPr lang="en-US" sz="2000" dirty="0" err="1" smtClean="0"/>
              <a:t>картичка</a:t>
            </a:r>
            <a:r>
              <a:rPr lang="en-US" sz="2000" dirty="0" smtClean="0"/>
              <a:t> </a:t>
            </a:r>
            <a:r>
              <a:rPr lang="en-US" sz="2000" dirty="0" err="1" smtClean="0"/>
              <a:t>каде</a:t>
            </a:r>
            <a:r>
              <a:rPr lang="en-US" sz="2000" dirty="0" smtClean="0"/>
              <a:t> </a:t>
            </a:r>
            <a:r>
              <a:rPr lang="en-US" sz="2000" dirty="0" err="1" smtClean="0"/>
              <a:t>што</a:t>
            </a:r>
            <a:r>
              <a:rPr lang="en-US" sz="2000" dirty="0" smtClean="0"/>
              <a:t> </a:t>
            </a:r>
            <a:r>
              <a:rPr lang="en-US" sz="2000" dirty="0" err="1" smtClean="0"/>
              <a:t>треба</a:t>
            </a:r>
            <a:r>
              <a:rPr lang="en-US" sz="2000" dirty="0" smtClean="0"/>
              <a:t> </a:t>
            </a:r>
            <a:r>
              <a:rPr lang="en-US" sz="2000" dirty="0" err="1" smtClean="0"/>
              <a:t>да</a:t>
            </a:r>
            <a:r>
              <a:rPr lang="en-US" sz="2000" dirty="0" smtClean="0"/>
              <a:t> </a:t>
            </a:r>
            <a:r>
              <a:rPr lang="en-US" sz="2000" dirty="0" err="1" smtClean="0"/>
              <a:t>се</a:t>
            </a:r>
            <a:r>
              <a:rPr lang="en-US" sz="2000" dirty="0" smtClean="0"/>
              <a:t> </a:t>
            </a:r>
            <a:r>
              <a:rPr lang="en-US" sz="2000" dirty="0" err="1" smtClean="0"/>
              <a:t>стават</a:t>
            </a:r>
            <a:r>
              <a:rPr lang="en-US" sz="2000" dirty="0" smtClean="0"/>
              <a:t> </a:t>
            </a:r>
            <a:r>
              <a:rPr lang="en-US" sz="2000" dirty="0" err="1" smtClean="0"/>
              <a:t>испрани</a:t>
            </a:r>
            <a:r>
              <a:rPr lang="en-US" sz="2000" dirty="0" smtClean="0"/>
              <a:t> </a:t>
            </a:r>
            <a:r>
              <a:rPr lang="en-US" sz="2000" dirty="0" err="1" smtClean="0"/>
              <a:t>пари</a:t>
            </a:r>
            <a:r>
              <a:rPr lang="en-US" sz="2000" dirty="0" smtClean="0"/>
              <a:t>), а </a:t>
            </a:r>
            <a:r>
              <a:rPr lang="en-US" sz="2000" dirty="0" err="1" smtClean="0"/>
              <a:t>соработниците</a:t>
            </a:r>
            <a:r>
              <a:rPr lang="en-US" sz="2000" dirty="0" smtClean="0"/>
              <a:t> </a:t>
            </a:r>
            <a:r>
              <a:rPr lang="en-US" sz="2000" dirty="0" err="1" smtClean="0"/>
              <a:t>имаат</a:t>
            </a:r>
            <a:r>
              <a:rPr lang="en-US" sz="2000" dirty="0" smtClean="0"/>
              <a:t> </a:t>
            </a:r>
            <a:r>
              <a:rPr lang="en-US" sz="2000" dirty="0" err="1" smtClean="0"/>
              <a:t>украдени</a:t>
            </a:r>
            <a:r>
              <a:rPr lang="en-US" sz="2000" dirty="0" smtClean="0"/>
              <a:t> </a:t>
            </a:r>
            <a:r>
              <a:rPr lang="en-US" sz="2000" dirty="0" err="1" smtClean="0"/>
              <a:t>кредитни</a:t>
            </a:r>
            <a:r>
              <a:rPr lang="en-US" sz="2000" dirty="0" smtClean="0"/>
              <a:t> </a:t>
            </a:r>
            <a:r>
              <a:rPr lang="en-US" sz="2000" dirty="0" err="1" smtClean="0"/>
              <a:t>картички</a:t>
            </a:r>
            <a:r>
              <a:rPr lang="en-US" sz="2000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en-US" sz="2000" dirty="0" err="1" smtClean="0"/>
              <a:t>Криминалецот</a:t>
            </a:r>
            <a:r>
              <a:rPr lang="en-US" sz="2000" dirty="0" smtClean="0"/>
              <a:t> и </a:t>
            </a:r>
            <a:r>
              <a:rPr lang="en-US" sz="2000" dirty="0" err="1" smtClean="0"/>
              <a:t>соработниците</a:t>
            </a:r>
            <a:r>
              <a:rPr lang="en-US" sz="2000" dirty="0" smtClean="0"/>
              <a:t> </a:t>
            </a:r>
            <a:r>
              <a:rPr lang="en-US" sz="2000" dirty="0" err="1" smtClean="0"/>
              <a:t>се</a:t>
            </a:r>
            <a:r>
              <a:rPr lang="en-US" sz="2000" dirty="0" smtClean="0"/>
              <a:t> </a:t>
            </a:r>
            <a:r>
              <a:rPr lang="en-US" sz="2000" dirty="0" err="1" smtClean="0"/>
              <a:t>пријавуваат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платформата</a:t>
            </a:r>
            <a:r>
              <a:rPr lang="en-US" sz="2000" dirty="0" smtClean="0"/>
              <a:t> </a:t>
            </a:r>
            <a:r>
              <a:rPr lang="en-US" sz="2000" dirty="0" err="1" smtClean="0"/>
              <a:t>за</a:t>
            </a:r>
            <a:r>
              <a:rPr lang="en-US" sz="2000" dirty="0" smtClean="0"/>
              <a:t> </a:t>
            </a:r>
            <a:r>
              <a:rPr lang="en-US" sz="2000" dirty="0" err="1" smtClean="0"/>
              <a:t>коцкање</a:t>
            </a:r>
            <a:r>
              <a:rPr lang="en-US" sz="2000" dirty="0" smtClean="0"/>
              <a:t> и </a:t>
            </a:r>
            <a:r>
              <a:rPr lang="en-US" sz="2000" dirty="0" err="1" smtClean="0"/>
              <a:t>ги</a:t>
            </a:r>
            <a:r>
              <a:rPr lang="en-US" sz="2000" dirty="0" smtClean="0"/>
              <a:t> </a:t>
            </a:r>
            <a:r>
              <a:rPr lang="en-US" sz="2000" dirty="0" err="1" smtClean="0"/>
              <a:t>пренесуваат</a:t>
            </a:r>
            <a:r>
              <a:rPr lang="en-US" sz="2000" dirty="0" smtClean="0"/>
              <a:t> </a:t>
            </a:r>
            <a:r>
              <a:rPr lang="en-US" sz="2000" dirty="0" err="1" smtClean="0"/>
              <a:t>средствата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своите</a:t>
            </a:r>
            <a:r>
              <a:rPr lang="en-US" sz="2000" dirty="0" smtClean="0"/>
              <a:t> </a:t>
            </a:r>
            <a:r>
              <a:rPr lang="en-US" sz="2000" dirty="0" err="1" smtClean="0"/>
              <a:t>сметки</a:t>
            </a:r>
            <a:r>
              <a:rPr lang="en-US" sz="2000" dirty="0" smtClean="0"/>
              <a:t> </a:t>
            </a:r>
            <a:r>
              <a:rPr lang="en-US" sz="2000" dirty="0" err="1" smtClean="0"/>
              <a:t>за</a:t>
            </a:r>
            <a:r>
              <a:rPr lang="en-US" sz="2000" dirty="0" smtClean="0"/>
              <a:t> </a:t>
            </a:r>
            <a:r>
              <a:rPr lang="en-US" sz="2000" dirty="0" err="1" smtClean="0"/>
              <a:t>коцкање</a:t>
            </a:r>
            <a:r>
              <a:rPr lang="en-US" sz="20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en-US" sz="2000" dirty="0" err="1" smtClean="0"/>
              <a:t>Криминалецот</a:t>
            </a:r>
            <a:r>
              <a:rPr lang="en-US" sz="2000" dirty="0" smtClean="0"/>
              <a:t> и </a:t>
            </a:r>
            <a:r>
              <a:rPr lang="en-US" sz="2000" dirty="0" err="1" smtClean="0"/>
              <a:t>соработниците</a:t>
            </a:r>
            <a:r>
              <a:rPr lang="en-US" sz="2000" dirty="0" smtClean="0"/>
              <a:t> </a:t>
            </a:r>
            <a:r>
              <a:rPr lang="en-US" sz="2000" dirty="0" err="1" smtClean="0"/>
              <a:t>заедно</a:t>
            </a:r>
            <a:r>
              <a:rPr lang="en-US" sz="2000" dirty="0" smtClean="0"/>
              <a:t> </a:t>
            </a:r>
            <a:r>
              <a:rPr lang="en-US" sz="2000" dirty="0" err="1" smtClean="0"/>
              <a:t>влегуваат</a:t>
            </a:r>
            <a:r>
              <a:rPr lang="en-US" sz="2000" dirty="0" smtClean="0"/>
              <a:t> (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пример</a:t>
            </a:r>
            <a:r>
              <a:rPr lang="en-US" sz="2000" dirty="0" smtClean="0"/>
              <a:t>) </a:t>
            </a:r>
            <a:r>
              <a:rPr lang="en-US" sz="2000" dirty="0" err="1" smtClean="0"/>
              <a:t>во</a:t>
            </a:r>
            <a:r>
              <a:rPr lang="en-US" sz="2000" dirty="0" smtClean="0"/>
              <a:t> </a:t>
            </a:r>
            <a:r>
              <a:rPr lang="en-US" sz="2000" dirty="0" err="1" smtClean="0"/>
              <a:t>просторијата</a:t>
            </a:r>
            <a:r>
              <a:rPr lang="en-US" sz="2000" dirty="0" smtClean="0"/>
              <a:t> </a:t>
            </a:r>
            <a:r>
              <a:rPr lang="en-US" sz="2000" dirty="0" err="1" smtClean="0"/>
              <a:t>за</a:t>
            </a:r>
            <a:r>
              <a:rPr lang="en-US" sz="2000" dirty="0" smtClean="0"/>
              <a:t> </a:t>
            </a:r>
            <a:r>
              <a:rPr lang="en-US" sz="2000" dirty="0" err="1" smtClean="0"/>
              <a:t>покер</a:t>
            </a:r>
            <a:r>
              <a:rPr lang="en-US" sz="20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en-US" sz="2000" dirty="0" err="1" smtClean="0"/>
              <a:t>Соработниците</a:t>
            </a:r>
            <a:r>
              <a:rPr lang="en-US" sz="2000" dirty="0" smtClean="0"/>
              <a:t> </a:t>
            </a:r>
            <a:r>
              <a:rPr lang="en-US" sz="2000" dirty="0" err="1" smtClean="0"/>
              <a:t>намерно</a:t>
            </a:r>
            <a:r>
              <a:rPr lang="en-US" sz="2000" dirty="0" smtClean="0"/>
              <a:t> </a:t>
            </a:r>
            <a:r>
              <a:rPr lang="en-US" sz="2000" dirty="0" err="1" smtClean="0"/>
              <a:t>губат</a:t>
            </a:r>
            <a:r>
              <a:rPr lang="en-US" sz="2000" dirty="0" smtClean="0"/>
              <a:t> </a:t>
            </a:r>
            <a:r>
              <a:rPr lang="en-US" sz="2000" dirty="0" err="1" smtClean="0"/>
              <a:t>во</a:t>
            </a:r>
            <a:r>
              <a:rPr lang="en-US" sz="2000" dirty="0" smtClean="0"/>
              <a:t> </a:t>
            </a:r>
            <a:r>
              <a:rPr lang="en-US" sz="2000" dirty="0" err="1" smtClean="0"/>
              <a:t>полза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криминалецот</a:t>
            </a:r>
            <a:r>
              <a:rPr lang="en-US" sz="20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en-US" sz="2000" dirty="0" err="1" smtClean="0"/>
              <a:t>Добивката</a:t>
            </a:r>
            <a:r>
              <a:rPr lang="en-US" sz="2000" dirty="0" smtClean="0"/>
              <a:t> </a:t>
            </a:r>
            <a:r>
              <a:rPr lang="en-US" sz="2000" dirty="0" err="1" smtClean="0"/>
              <a:t>се</a:t>
            </a:r>
            <a:r>
              <a:rPr lang="en-US" sz="2000" dirty="0" smtClean="0"/>
              <a:t> </a:t>
            </a:r>
            <a:r>
              <a:rPr lang="en-US" sz="2000" dirty="0" err="1" smtClean="0"/>
              <a:t>пренесува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интернет-сметката</a:t>
            </a:r>
            <a:r>
              <a:rPr lang="en-US" sz="2000" dirty="0" smtClean="0"/>
              <a:t> </a:t>
            </a:r>
            <a:r>
              <a:rPr lang="en-US" sz="2000" dirty="0" err="1" smtClean="0"/>
              <a:t>за</a:t>
            </a:r>
            <a:r>
              <a:rPr lang="en-US" sz="2000" dirty="0" smtClean="0"/>
              <a:t> </a:t>
            </a:r>
            <a:r>
              <a:rPr lang="en-US" sz="2000" dirty="0" err="1" smtClean="0"/>
              <a:t>коцкање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криминалецот</a:t>
            </a:r>
            <a:r>
              <a:rPr lang="en-US" sz="20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en-US" sz="2000" dirty="0" err="1" smtClean="0"/>
              <a:t>Криминалецот</a:t>
            </a:r>
            <a:r>
              <a:rPr lang="en-US" sz="2000" dirty="0" smtClean="0"/>
              <a:t> </a:t>
            </a:r>
            <a:r>
              <a:rPr lang="en-US" sz="2000" dirty="0" err="1" smtClean="0"/>
              <a:t>ги</a:t>
            </a:r>
            <a:r>
              <a:rPr lang="en-US" sz="2000" dirty="0" smtClean="0"/>
              <a:t> </a:t>
            </a:r>
            <a:r>
              <a:rPr lang="en-US" sz="2000" dirty="0" err="1" smtClean="0"/>
              <a:t>пренесува</a:t>
            </a:r>
            <a:r>
              <a:rPr lang="en-US" sz="2000" dirty="0" smtClean="0"/>
              <a:t> </a:t>
            </a:r>
            <a:r>
              <a:rPr lang="en-US" sz="2000" dirty="0" err="1" smtClean="0"/>
              <a:t>средствата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платежната</a:t>
            </a:r>
            <a:r>
              <a:rPr lang="en-US" sz="2000" dirty="0" smtClean="0"/>
              <a:t> </a:t>
            </a:r>
            <a:r>
              <a:rPr lang="en-US" sz="2000" dirty="0" err="1" smtClean="0"/>
              <a:t>картичка</a:t>
            </a:r>
            <a:r>
              <a:rPr lang="en-US" sz="2000" dirty="0" smtClean="0"/>
              <a:t> </a:t>
            </a:r>
            <a:r>
              <a:rPr lang="en-US" sz="2000" dirty="0" err="1" smtClean="0"/>
              <a:t>што</a:t>
            </a:r>
            <a:r>
              <a:rPr lang="en-US" sz="2000" dirty="0" smtClean="0"/>
              <a:t> е </a:t>
            </a:r>
            <a:r>
              <a:rPr lang="en-US" sz="2000" dirty="0" err="1" smtClean="0"/>
              <a:t>негова</a:t>
            </a:r>
            <a:r>
              <a:rPr lang="en-US" sz="2000" dirty="0" smtClean="0"/>
              <a:t> </a:t>
            </a:r>
            <a:r>
              <a:rPr lang="en-US" sz="2000" dirty="0" err="1" smtClean="0"/>
              <a:t>сопственост</a:t>
            </a:r>
            <a:r>
              <a:rPr lang="en-US" sz="2000" dirty="0" smtClean="0"/>
              <a:t>, а </a:t>
            </a:r>
            <a:r>
              <a:rPr lang="en-US" sz="2000" dirty="0" err="1" smtClean="0"/>
              <a:t>потоа</a:t>
            </a:r>
            <a:r>
              <a:rPr lang="en-US" sz="2000" dirty="0" smtClean="0"/>
              <a:t> </a:t>
            </a:r>
            <a:r>
              <a:rPr lang="en-US" sz="2000" dirty="0" err="1" smtClean="0"/>
              <a:t>таа</a:t>
            </a:r>
            <a:r>
              <a:rPr lang="en-US" sz="2000" dirty="0" smtClean="0"/>
              <a:t> </a:t>
            </a:r>
            <a:r>
              <a:rPr lang="en-US" sz="2000" dirty="0" err="1" smtClean="0"/>
              <a:t>се</a:t>
            </a:r>
            <a:r>
              <a:rPr lang="en-US" sz="2000" dirty="0" smtClean="0"/>
              <a:t> </a:t>
            </a:r>
            <a:r>
              <a:rPr lang="en-US" sz="2000" dirty="0" err="1" smtClean="0"/>
              <a:t>користи</a:t>
            </a:r>
            <a:r>
              <a:rPr lang="en-US" sz="2000" dirty="0" smtClean="0"/>
              <a:t> </a:t>
            </a:r>
            <a:r>
              <a:rPr lang="en-US" sz="2000" dirty="0" err="1" smtClean="0"/>
              <a:t>или</a:t>
            </a:r>
            <a:r>
              <a:rPr lang="en-US" sz="2000" dirty="0" smtClean="0"/>
              <a:t> </a:t>
            </a:r>
            <a:r>
              <a:rPr lang="en-US" sz="2000" dirty="0" err="1" smtClean="0"/>
              <a:t>се</a:t>
            </a:r>
            <a:r>
              <a:rPr lang="en-US" sz="2000" dirty="0" smtClean="0"/>
              <a:t> </a:t>
            </a:r>
            <a:r>
              <a:rPr lang="en-US" sz="2000" dirty="0" err="1" smtClean="0"/>
              <a:t>продава</a:t>
            </a:r>
            <a:r>
              <a:rPr lang="en-US" sz="2000" dirty="0" smtClean="0"/>
              <a:t>.</a:t>
            </a:r>
          </a:p>
          <a:p>
            <a:pPr lvl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/>
          <a:lstStyle/>
          <a:p>
            <a:r>
              <a:rPr lang="en-US" dirty="0" err="1" smtClean="0"/>
              <a:t>Идентификација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користењето</a:t>
            </a:r>
            <a:r>
              <a:rPr lang="en-US" dirty="0" smtClean="0"/>
              <a:t> </a:t>
            </a:r>
            <a:r>
              <a:rPr lang="en-US" dirty="0" err="1" smtClean="0"/>
              <a:t>платформи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коцкање</a:t>
            </a:r>
            <a:r>
              <a:rPr lang="en-US" dirty="0" smtClean="0"/>
              <a:t> </a:t>
            </a:r>
            <a:r>
              <a:rPr lang="en-US" dirty="0" err="1" smtClean="0"/>
              <a:t>преку</a:t>
            </a:r>
            <a:r>
              <a:rPr lang="en-US" dirty="0" smtClean="0"/>
              <a:t> </a:t>
            </a:r>
            <a:r>
              <a:rPr lang="en-US" dirty="0" err="1" smtClean="0"/>
              <a:t>интернет</a:t>
            </a:r>
            <a:endParaRPr lang="en-US" dirty="0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mk" dirty="0">
                <a:ea typeface="MS PGothic" charset="0"/>
              </a:rPr>
              <a:t>ДИСКУСИЈА: Какви извори на докази што ќе укажат на употреба на платформи за коцкање преку интернет може да се користат?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/>
          <a:lstStyle/>
          <a:p>
            <a:r>
              <a:rPr lang="en-US" dirty="0" err="1" smtClean="0"/>
              <a:t>Идентификација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користењето</a:t>
            </a:r>
            <a:r>
              <a:rPr lang="en-US" dirty="0" smtClean="0"/>
              <a:t> </a:t>
            </a:r>
            <a:r>
              <a:rPr lang="en-US" dirty="0" err="1" smtClean="0"/>
              <a:t>платформи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коцкање</a:t>
            </a:r>
            <a:r>
              <a:rPr lang="en-US" dirty="0" smtClean="0"/>
              <a:t> </a:t>
            </a:r>
            <a:r>
              <a:rPr lang="en-US" dirty="0" err="1" smtClean="0"/>
              <a:t>преку</a:t>
            </a:r>
            <a:r>
              <a:rPr lang="en-US" dirty="0" smtClean="0"/>
              <a:t> </a:t>
            </a:r>
            <a:r>
              <a:rPr lang="en-US" dirty="0" err="1" smtClean="0"/>
              <a:t>интернет</a:t>
            </a:r>
            <a:endParaRPr lang="en-US" dirty="0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mk">
                <a:ea typeface="MS PGothic" charset="0"/>
              </a:rPr>
              <a:t>ДИСКУСИЈА: Какви процедурални овластувања се достапни/релевантни за идентификација/употреба на платформи за коцкање преку интернет?</a:t>
            </a:r>
            <a:endParaRPr lang="mk" dirty="0">
              <a:ea typeface="MS PGothic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251520" y="1341438"/>
            <a:ext cx="8640960" cy="1143000"/>
          </a:xfrm>
        </p:spPr>
        <p:txBody>
          <a:bodyPr/>
          <a:lstStyle/>
          <a:p>
            <a:r>
              <a:rPr lang="en-US" sz="4000" dirty="0" err="1" smtClean="0"/>
              <a:t>Замрзнување</a:t>
            </a:r>
            <a:r>
              <a:rPr lang="en-US" sz="4000" dirty="0" smtClean="0"/>
              <a:t>, </a:t>
            </a:r>
            <a:r>
              <a:rPr lang="en-US" sz="4000" dirty="0" err="1" smtClean="0"/>
              <a:t>заплена</a:t>
            </a:r>
            <a:r>
              <a:rPr lang="en-US" sz="4000" dirty="0" smtClean="0"/>
              <a:t> и </a:t>
            </a:r>
            <a:r>
              <a:rPr lang="en-US" sz="4000" dirty="0" err="1" smtClean="0"/>
              <a:t>конфискација</a:t>
            </a:r>
            <a:r>
              <a:rPr lang="en-US" sz="4000" dirty="0" smtClean="0"/>
              <a:t> </a:t>
            </a:r>
            <a:r>
              <a:rPr lang="en-US" sz="4000" dirty="0" err="1" smtClean="0"/>
              <a:t>на</a:t>
            </a:r>
            <a:r>
              <a:rPr lang="en-US" sz="4000" dirty="0" smtClean="0"/>
              <a:t> </a:t>
            </a:r>
            <a:r>
              <a:rPr lang="en-US" sz="4000" dirty="0" err="1" smtClean="0"/>
              <a:t>средства</a:t>
            </a:r>
            <a:r>
              <a:rPr lang="en-US" sz="4000" dirty="0" smtClean="0"/>
              <a:t> </a:t>
            </a:r>
            <a:r>
              <a:rPr lang="en-US" sz="4000" dirty="0" err="1" smtClean="0"/>
              <a:t>од</a:t>
            </a:r>
            <a:r>
              <a:rPr lang="en-US" sz="4000" dirty="0" smtClean="0"/>
              <a:t> </a:t>
            </a:r>
            <a:r>
              <a:rPr lang="en-US" sz="4000" dirty="0" err="1" smtClean="0"/>
              <a:t>платформи</a:t>
            </a:r>
            <a:r>
              <a:rPr lang="en-US" sz="4000" dirty="0" smtClean="0"/>
              <a:t> </a:t>
            </a:r>
            <a:r>
              <a:rPr lang="en-US" sz="4000" dirty="0" err="1" smtClean="0"/>
              <a:t>за</a:t>
            </a:r>
            <a:r>
              <a:rPr lang="en-US" sz="4000" dirty="0" smtClean="0"/>
              <a:t> </a:t>
            </a:r>
            <a:r>
              <a:rPr lang="en-US" sz="4000" dirty="0" err="1" smtClean="0"/>
              <a:t>коцкање</a:t>
            </a:r>
            <a:r>
              <a:rPr lang="en-US" sz="4000" dirty="0" smtClean="0"/>
              <a:t> </a:t>
            </a:r>
            <a:r>
              <a:rPr lang="en-US" sz="4000" dirty="0" err="1" smtClean="0"/>
              <a:t>преку</a:t>
            </a:r>
            <a:r>
              <a:rPr lang="en-US" sz="4000" dirty="0" smtClean="0"/>
              <a:t> </a:t>
            </a:r>
            <a:r>
              <a:rPr lang="en-US" sz="4000" dirty="0" err="1" smtClean="0"/>
              <a:t>интернет</a:t>
            </a:r>
            <a:endParaRPr lang="en-US" sz="4000" dirty="0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mk" dirty="0">
                <a:ea typeface="MS PGothic" charset="0"/>
              </a:rPr>
              <a:t>ДИСКУСИЈА: Какви процедурални овластувања се достапни/релевантни за замрзнување, заплена и конфискација на средства од платформи за коцкање преку интернет?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Преглед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Објаснете ги типологиите на текот на парите што се стекнати од кривично дело, со користење на:</a:t>
            </a:r>
          </a:p>
          <a:p>
            <a:pPr lvl="1"/>
            <a:r>
              <a:rPr lang="en-US" smtClean="0"/>
              <a:t>Купување преку интернет</a:t>
            </a:r>
          </a:p>
          <a:p>
            <a:pPr lvl="1"/>
            <a:r>
              <a:rPr lang="en-US" smtClean="0"/>
              <a:t>Параван-компании</a:t>
            </a:r>
          </a:p>
          <a:p>
            <a:pPr lvl="1"/>
            <a:r>
              <a:rPr lang="en-US" smtClean="0"/>
              <a:t>Припејд-картички</a:t>
            </a:r>
          </a:p>
          <a:p>
            <a:pPr lvl="1"/>
            <a:r>
              <a:rPr lang="en-US" smtClean="0"/>
              <a:t>Платформи за игри и за тргување преку интернет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mk">
                <a:ea typeface="MS PGothic" pitchFamily="34" charset="-128"/>
              </a:rPr>
              <a:t>Купување преку интернет</a:t>
            </a:r>
            <a:endParaRPr lang="mk" dirty="0">
              <a:ea typeface="MS PGothic" pitchFamily="34" charset="-128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mk"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Box 4"/>
          <p:cNvSpPr txBox="1">
            <a:spLocks noChangeArrowheads="1"/>
          </p:cNvSpPr>
          <p:nvPr/>
        </p:nvSpPr>
        <p:spPr bwMode="auto">
          <a:xfrm>
            <a:off x="3071813" y="4500563"/>
            <a:ext cx="30146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r>
              <a:rPr lang="en-US" sz="5400"/>
              <a:t>Прашања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50937"/>
          </a:xfrm>
        </p:spPr>
        <p:txBody>
          <a:bodyPr/>
          <a:lstStyle/>
          <a:p>
            <a:r>
              <a:rPr lang="en-US" smtClean="0"/>
              <a:t>Купување преку интернет?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mk">
                <a:ea typeface="MS PGothic" charset="0"/>
              </a:rPr>
              <a:t>ДИСКУСИЈА: Што мислите ВИЕ?</a:t>
            </a:r>
            <a:endParaRPr lang="mk" dirty="0">
              <a:ea typeface="MS PGothic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Типологија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купување</a:t>
            </a:r>
            <a:r>
              <a:rPr lang="en-US" dirty="0" smtClean="0"/>
              <a:t> </a:t>
            </a:r>
            <a:r>
              <a:rPr lang="en-US" dirty="0" err="1" smtClean="0"/>
              <a:t>преку</a:t>
            </a:r>
            <a:r>
              <a:rPr lang="en-US" dirty="0" smtClean="0"/>
              <a:t> </a:t>
            </a:r>
            <a:r>
              <a:rPr lang="en-US" dirty="0" err="1" smtClean="0"/>
              <a:t>интернет</a:t>
            </a:r>
            <a:r>
              <a:rPr lang="en-US" dirty="0" smtClean="0"/>
              <a:t>  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917950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mk" dirty="0">
                <a:ea typeface="MS PGothic" pitchFamily="34" charset="-128"/>
              </a:rPr>
              <a:t>Криминалецот се здобива со пристап до компромитирани податоци за картичка или до банкарски податоци за авторизација</a:t>
            </a:r>
          </a:p>
          <a:p>
            <a:pPr>
              <a:defRPr/>
            </a:pPr>
            <a:r>
              <a:rPr lang="mk" dirty="0">
                <a:ea typeface="MS PGothic" pitchFamily="34" charset="-128"/>
              </a:rPr>
              <a:t>Криминалецот купува стоки (на пример, авионски билет) со користење на компромитирани податоци за авторизација.</a:t>
            </a:r>
          </a:p>
          <a:p>
            <a:pPr>
              <a:defRPr/>
            </a:pPr>
            <a:r>
              <a:rPr lang="mk" dirty="0">
                <a:ea typeface="MS PGothic" pitchFamily="34" charset="-128"/>
              </a:rPr>
              <a:t>Криминалецот ги огласува авионските билети за продажба на страница за аукциска продажба преку интернет. </a:t>
            </a:r>
          </a:p>
          <a:p>
            <a:pPr>
              <a:defRPr/>
            </a:pPr>
            <a:r>
              <a:rPr lang="mk" dirty="0">
                <a:ea typeface="MS PGothic" pitchFamily="34" charset="-128"/>
              </a:rPr>
              <a:t>На аукциската продажба некој добива и му врши уплата на криминалецот. </a:t>
            </a:r>
          </a:p>
          <a:p>
            <a:pPr>
              <a:defRPr/>
            </a:pPr>
            <a:r>
              <a:rPr lang="mk" dirty="0">
                <a:ea typeface="MS PGothic" pitchFamily="34" charset="-128"/>
              </a:rPr>
              <a:t>Криминалецот му го праќа авионскиот билет на добитникот на аукциската продажба.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008062"/>
          </a:xfrm>
        </p:spPr>
        <p:txBody>
          <a:bodyPr/>
          <a:lstStyle/>
          <a:p>
            <a:r>
              <a:rPr lang="en-US" dirty="0" err="1" smtClean="0"/>
              <a:t>Купување</a:t>
            </a:r>
            <a:r>
              <a:rPr lang="en-US" dirty="0" smtClean="0"/>
              <a:t> </a:t>
            </a:r>
            <a:r>
              <a:rPr lang="en-US" dirty="0" err="1" smtClean="0"/>
              <a:t>преку</a:t>
            </a:r>
            <a:r>
              <a:rPr lang="en-US" dirty="0" smtClean="0"/>
              <a:t> </a:t>
            </a:r>
            <a:r>
              <a:rPr lang="en-US" dirty="0" err="1" smtClean="0"/>
              <a:t>интернет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mk">
                <a:ea typeface="MS PGothic" charset="0"/>
              </a:rPr>
              <a:t>ДИСКУСИЈА: Какви извори на докази што ќе укажат на употреба на купување преку интернет може да се користат?</a:t>
            </a:r>
            <a:endParaRPr lang="mk" dirty="0">
              <a:ea typeface="MS PGothic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Идентификација на купувањето преку интернет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mk">
                <a:ea typeface="MS PGothic" charset="0"/>
              </a:rPr>
              <a:t>ДИСКУСИЈА: Какви процедурални овластувања се достапни/релевантни за идентификација/активност на купување преку интернет?</a:t>
            </a:r>
            <a:endParaRPr lang="mk" dirty="0">
              <a:ea typeface="MS PGothic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143000"/>
          </a:xfrm>
        </p:spPr>
        <p:txBody>
          <a:bodyPr/>
          <a:lstStyle/>
          <a:p>
            <a:r>
              <a:rPr lang="en-US" smtClean="0"/>
              <a:t>Замрзнување, заплена и конфискација на купени стоки преку интернет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>
              <a:defRPr/>
            </a:pPr>
            <a:endParaRPr lang="mk" dirty="0" smtClean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mk">
                <a:ea typeface="MS PGothic" charset="0"/>
              </a:rPr>
              <a:t>ДИСКУСИЈА: Какви процедурални овластувања се достапни/релевантни за замрзнување, заплена и конфискација на стоки купени преку интернет?</a:t>
            </a:r>
            <a:endParaRPr lang="mk" dirty="0">
              <a:ea typeface="MS PGothic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mk">
                <a:ea typeface="MS PGothic" pitchFamily="34" charset="-128"/>
              </a:rPr>
              <a:t>Параван-компании</a:t>
            </a:r>
            <a:endParaRPr lang="mk" dirty="0">
              <a:ea typeface="MS PGothic" pitchFamily="34" charset="-128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mk">
              <a:ea typeface="MS PGothic" pitchFamily="3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55785</TotalTime>
  <Words>1003</Words>
  <Application>Microsoft Office PowerPoint</Application>
  <PresentationFormat>On-screen Show (4:3)</PresentationFormat>
  <Paragraphs>142</Paragraphs>
  <Slides>30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ＭＳ Ｐゴシック</vt:lpstr>
      <vt:lpstr>Arial Narrow</vt:lpstr>
      <vt:lpstr>Calibri</vt:lpstr>
      <vt:lpstr>Office Theme</vt:lpstr>
      <vt:lpstr>Типологии за текот на парите што се стекнати од кривично дело преку интернет</vt:lpstr>
      <vt:lpstr>Цели на сесијата </vt:lpstr>
      <vt:lpstr>Купување преку интернет</vt:lpstr>
      <vt:lpstr>Купување преку интернет?</vt:lpstr>
      <vt:lpstr>Типологија на купување преку интернет  </vt:lpstr>
      <vt:lpstr>Купување преку интернет </vt:lpstr>
      <vt:lpstr>Идентификација на купувањето преку интернет</vt:lpstr>
      <vt:lpstr>Замрзнување, заплена и конфискација на купени стоки преку интернет</vt:lpstr>
      <vt:lpstr>Параван-компании</vt:lpstr>
      <vt:lpstr>Параван-компании</vt:lpstr>
      <vt:lpstr>Рекапитулација: Параван-компании</vt:lpstr>
      <vt:lpstr>Параван-компании</vt:lpstr>
      <vt:lpstr>Типологија на параван-компанија (пример)</vt:lpstr>
      <vt:lpstr>Идентификација на користење на параван-компании</vt:lpstr>
      <vt:lpstr>Идентификација на користење на параван-компании</vt:lpstr>
      <vt:lpstr>Замрзнување, заплена и конфискација на средства од параван-компании</vt:lpstr>
      <vt:lpstr>Припејд-картички</vt:lpstr>
      <vt:lpstr>Припејд-картички</vt:lpstr>
      <vt:lpstr>Типологија на припејд-картички</vt:lpstr>
      <vt:lpstr>Идентификација на користењето припејд-картички</vt:lpstr>
      <vt:lpstr>Идентификација на користењето припејд-картички</vt:lpstr>
      <vt:lpstr>Замрзнување, заплена и конфискација на припејд-картички</vt:lpstr>
      <vt:lpstr>Платформи за игри преку интернет</vt:lpstr>
      <vt:lpstr>Платформи за игри преку интернет</vt:lpstr>
      <vt:lpstr>Типологија на коцкање преку интернет (пример)</vt:lpstr>
      <vt:lpstr>Идентификација на користењето платформи за коцкање преку интернет</vt:lpstr>
      <vt:lpstr>Идентификација на користењето платформи за коцкање преку интернет</vt:lpstr>
      <vt:lpstr>Замрзнување, заплена и конфискација на средства од платформи за коцкање преку интернет</vt:lpstr>
      <vt:lpstr>Преглед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</dc:creator>
  <cp:lastModifiedBy>Alkemist</cp:lastModifiedBy>
  <cp:revision>348</cp:revision>
  <cp:lastPrinted>2016-05-18T07:38:13Z</cp:lastPrinted>
  <dcterms:created xsi:type="dcterms:W3CDTF">2013-06-24T06:40:18Z</dcterms:created>
  <dcterms:modified xsi:type="dcterms:W3CDTF">2017-11-09T17:57:31Z</dcterms:modified>
</cp:coreProperties>
</file>